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2" r:id="rId4"/>
    <p:sldId id="258" r:id="rId5"/>
    <p:sldId id="259" r:id="rId6"/>
    <p:sldId id="266" r:id="rId7"/>
    <p:sldId id="267" r:id="rId8"/>
    <p:sldId id="268" r:id="rId9"/>
    <p:sldId id="256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8"/>
    <a:srgbClr val="961B81"/>
    <a:srgbClr val="C692C2"/>
    <a:srgbClr val="C6927F"/>
    <a:srgbClr val="FFB500"/>
    <a:srgbClr val="FFDA7F"/>
    <a:srgbClr val="FFDA9D"/>
    <a:srgbClr val="DEB500"/>
    <a:srgbClr val="003865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9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47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D074-78E8-4B6A-9776-CB5F8B675618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0E83-06EB-4A03-9BA5-413F13AD34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2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D5EB-F25B-4CD9-B071-040D57428B97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5F86-B050-4F5E-91F6-82CD62AD2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58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B5F86-B050-4F5E-91F6-82CD62AD2DB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38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9330" y="1656000"/>
            <a:ext cx="8874000" cy="227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sv-SE" sz="7000" b="1" kern="1200" baseline="0" dirty="0" smtClean="0">
                <a:solidFill>
                  <a:srgbClr val="585858"/>
                </a:solidFill>
                <a:latin typeface="BentonSans Bold"/>
                <a:ea typeface="+mn-ea"/>
                <a:cs typeface="BentonSans Bold"/>
              </a:defRPr>
            </a:lvl1pPr>
          </a:lstStyle>
          <a:p>
            <a:r>
              <a:rPr lang="sv-SE" dirty="0"/>
              <a:t>INSERT </a:t>
            </a:r>
            <a:br>
              <a:rPr lang="sv-SE" dirty="0"/>
            </a:br>
            <a:r>
              <a:rPr lang="sv-SE" dirty="0"/>
              <a:t>HEADING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30" y="4716000"/>
            <a:ext cx="3717925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dirty="0">
                <a:solidFill>
                  <a:srgbClr val="585858"/>
                </a:solidFill>
                <a:latin typeface="ScalaOT"/>
                <a:ea typeface="+mn-ea"/>
                <a:cs typeface="ScalaOT"/>
              </a:defRPr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date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3942000"/>
            <a:ext cx="5760000" cy="67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3000" kern="1200" baseline="0" dirty="0" smtClean="0">
                <a:solidFill>
                  <a:srgbClr val="585858"/>
                </a:solidFill>
                <a:latin typeface="BentonSans Regular" panose="02000503000000020004" pitchFamily="50" charset="0"/>
                <a:ea typeface="+mn-ea"/>
                <a:cs typeface="BentonSans Regular" panose="02000503000000020004" pitchFamily="50" charset="0"/>
              </a:defRPr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41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5"/>
          <p:cNvSpPr>
            <a:spLocks noGrp="1"/>
          </p:cNvSpPr>
          <p:nvPr>
            <p:ph type="title" hasCustomPrompt="1"/>
          </p:nvPr>
        </p:nvSpPr>
        <p:spPr>
          <a:xfrm>
            <a:off x="428400" y="1180800"/>
            <a:ext cx="6609600" cy="756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BentonSans Medium" panose="02000603000000020004" pitchFamily="50" charset="0"/>
              </a:defRPr>
            </a:lvl1pPr>
          </a:lstStyle>
          <a:p>
            <a:r>
              <a:rPr lang="sv-SE" dirty="0"/>
              <a:t>INSERT HEADLINE</a:t>
            </a:r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2300400"/>
            <a:ext cx="6569075" cy="3268662"/>
          </a:xfrm>
          <a:prstGeom prst="rect">
            <a:avLst/>
          </a:prstGeom>
        </p:spPr>
        <p:txBody>
          <a:bodyPr/>
          <a:lstStyle>
            <a:lvl1pPr marL="342000" indent="-342000"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  <a:lvl2pPr marL="685800" indent="-228600">
              <a:buFont typeface="BentonSans Regular" panose="02000503000000020004" pitchFamily="50" charset="0"/>
              <a:buChar char="–"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sz="2000" dirty="0" err="1">
                <a:latin typeface="BentonSans Regular" panose="02000503000000020004" pitchFamily="50" charset="0"/>
              </a:rPr>
              <a:t>Insert</a:t>
            </a:r>
            <a:r>
              <a:rPr lang="sv-SE" sz="2000" dirty="0">
                <a:latin typeface="BentonSans Regular" panose="02000503000000020004" pitchFamily="50" charset="0"/>
              </a:rPr>
              <a:t> text</a:t>
            </a:r>
          </a:p>
          <a:p>
            <a:pPr lvl="1"/>
            <a:r>
              <a:rPr lang="sv-SE" dirty="0">
                <a:latin typeface="BentonSans Regular" panose="02000503000000020004" pitchFamily="50" charset="0"/>
              </a:rPr>
              <a:t>Subtext</a:t>
            </a:r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494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080000"/>
            <a:ext cx="8103600" cy="50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47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 sz="2000" dirty="0" err="1">
                <a:latin typeface="BentonSans Regular" panose="02000503000000020004" pitchFamily="50" charset="0"/>
              </a:rPr>
              <a:t>Insert</a:t>
            </a:r>
            <a:r>
              <a:rPr lang="sv-SE" sz="2000" dirty="0">
                <a:latin typeface="BentonSans Regular" panose="02000503000000020004" pitchFamily="50" charset="0"/>
              </a:rPr>
              <a:t> text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443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495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3174" y="1250594"/>
            <a:ext cx="3106800" cy="589092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33172" y="2301678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5" hasCustomPrompt="1"/>
          </p:nvPr>
        </p:nvSpPr>
        <p:spPr>
          <a:xfrm>
            <a:off x="4794434" y="2301677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37257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chemeClr val="bg1"/>
                </a:solidFill>
                <a:latin typeface="BentonSans Bold" panose="02000503000000020004" pitchFamily="50" charset="0"/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 sz="2000" dirty="0" err="1">
                <a:latin typeface="BentonSans Regular" panose="02000503000000020004" pitchFamily="50" charset="0"/>
              </a:rPr>
              <a:t>Insert</a:t>
            </a:r>
            <a:r>
              <a:rPr lang="sv-SE" sz="2000" dirty="0">
                <a:latin typeface="BentonSans Regular" panose="02000503000000020004" pitchFamily="50" charset="0"/>
              </a:rPr>
              <a:t> text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510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75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28400" y="1180800"/>
            <a:ext cx="6609600" cy="756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585858"/>
                </a:solidFill>
                <a:latin typeface="BentonSans Medium" panose="02000603000000020004" pitchFamily="50" charset="0"/>
              </a:defRPr>
            </a:lvl1pPr>
          </a:lstStyle>
          <a:p>
            <a:r>
              <a:rPr lang="sv-SE" dirty="0"/>
              <a:t>INSERT 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400" y="2300400"/>
            <a:ext cx="6569075" cy="3268662"/>
          </a:xfrm>
          <a:prstGeom prst="rect">
            <a:avLst/>
          </a:prstGeom>
        </p:spPr>
        <p:txBody>
          <a:bodyPr/>
          <a:lstStyle>
            <a:lvl1pPr marL="342000" indent="-342000">
              <a:defRPr sz="2000" baseline="0">
                <a:solidFill>
                  <a:srgbClr val="585858"/>
                </a:solidFill>
                <a:latin typeface="BentonSans Regular" panose="02000503000000020004" pitchFamily="50" charset="0"/>
              </a:defRPr>
            </a:lvl1pPr>
            <a:lvl2pPr marL="685800" indent="-228600">
              <a:buFont typeface="BentonSans Regular" panose="02000503000000020004" pitchFamily="50" charset="0"/>
              <a:buChar char="–"/>
              <a:defRPr sz="1800" baseline="0">
                <a:solidFill>
                  <a:srgbClr val="585858"/>
                </a:solidFill>
              </a:defRPr>
            </a:lvl2pPr>
          </a:lstStyle>
          <a:p>
            <a:pPr lvl="0"/>
            <a:r>
              <a:rPr lang="sv-SE" sz="2000" dirty="0" err="1">
                <a:latin typeface="BentonSans Regular" panose="02000503000000020004" pitchFamily="50" charset="0"/>
              </a:rPr>
              <a:t>Insert</a:t>
            </a:r>
            <a:r>
              <a:rPr lang="sv-SE" sz="2000" dirty="0">
                <a:latin typeface="BentonSans Regular" panose="02000503000000020004" pitchFamily="50" charset="0"/>
              </a:rPr>
              <a:t> text</a:t>
            </a:r>
          </a:p>
          <a:p>
            <a:pPr lvl="1"/>
            <a:r>
              <a:rPr lang="sv-SE" dirty="0">
                <a:latin typeface="BentonSans Regular" panose="02000503000000020004" pitchFamily="50" charset="0"/>
              </a:rPr>
              <a:t>Subtext</a:t>
            </a:r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71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080000"/>
            <a:ext cx="8103600" cy="50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496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16523" y="263769"/>
            <a:ext cx="8361485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 userDrawn="1"/>
        </p:nvSpPr>
        <p:spPr>
          <a:xfrm>
            <a:off x="501162" y="6150217"/>
            <a:ext cx="8361485" cy="39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50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585858"/>
                </a:solidFill>
                <a:latin typeface="BentonSans Bold" panose="02000503000000020004" pitchFamily="50" charset="0"/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 sz="2000" dirty="0" err="1">
                <a:latin typeface="BentonSans Regular" panose="02000503000000020004" pitchFamily="50" charset="0"/>
              </a:rPr>
              <a:t>Insert</a:t>
            </a:r>
            <a:r>
              <a:rPr lang="sv-SE" sz="2000" dirty="0">
                <a:latin typeface="BentonSans Regular" panose="02000503000000020004" pitchFamily="50" charset="0"/>
              </a:rPr>
              <a:t> text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443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686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3174" y="1250594"/>
            <a:ext cx="3106800" cy="589092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585858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33172" y="2301678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BentonSans Regular" panose="02000503000000020004" pitchFamily="50" charset="0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5" hasCustomPrompt="1"/>
          </p:nvPr>
        </p:nvSpPr>
        <p:spPr>
          <a:xfrm>
            <a:off x="4794434" y="2301677"/>
            <a:ext cx="3777569" cy="295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BentonSans Regular" panose="02000503000000020004" pitchFamily="50" charset="0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42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5140800" y="1695600"/>
            <a:ext cx="3106800" cy="648000"/>
          </a:xfrm>
          <a:prstGeom prst="rect">
            <a:avLst/>
          </a:prstGeom>
        </p:spPr>
        <p:txBody>
          <a:bodyPr/>
          <a:lstStyle>
            <a:lvl1pPr>
              <a:defRPr sz="3500" b="1" cap="none" baseline="0">
                <a:solidFill>
                  <a:srgbClr val="585858"/>
                </a:solidFill>
                <a:latin typeface="BentonSans Bold" panose="02000503000000020004" pitchFamily="50" charset="0"/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5140800" y="2631600"/>
            <a:ext cx="3106800" cy="326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85858"/>
                </a:solidFill>
                <a:latin typeface="BentonSans Regular" panose="02000503000000020004" pitchFamily="50" charset="0"/>
              </a:defRPr>
            </a:lvl1pPr>
          </a:lstStyle>
          <a:p>
            <a:pPr lvl="0"/>
            <a:r>
              <a:rPr lang="sv-SE" sz="2000" dirty="0" err="1">
                <a:latin typeface="BentonSans Regular" panose="02000503000000020004" pitchFamily="50" charset="0"/>
              </a:rPr>
              <a:t>Insert</a:t>
            </a:r>
            <a:r>
              <a:rPr lang="sv-SE" sz="2000" dirty="0">
                <a:latin typeface="BentonSans Regular" panose="02000503000000020004" pitchFamily="50" charset="0"/>
              </a:rPr>
              <a:t> text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2" hasCustomPrompt="1"/>
          </p:nvPr>
        </p:nvSpPr>
        <p:spPr>
          <a:xfrm>
            <a:off x="522000" y="1206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3510000"/>
            <a:ext cx="4050000" cy="212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baseline="0" dirty="0">
                <a:solidFill>
                  <a:srgbClr val="585858"/>
                </a:solidFill>
                <a:latin typeface="BentonSans Regular" panose="02000503000000020004" pitchFamily="50" charset="0"/>
                <a:ea typeface="+mn-ea"/>
                <a:cs typeface="+mn-cs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69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title="pic_logoA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2514600"/>
            <a:ext cx="4102100" cy="182880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422031" y="298938"/>
            <a:ext cx="8255977" cy="369277"/>
          </a:xfrm>
          <a:prstGeom prst="rect">
            <a:avLst/>
          </a:prstGeom>
          <a:solidFill>
            <a:srgbClr val="961B81"/>
          </a:solidFill>
          <a:ln>
            <a:solidFill>
              <a:srgbClr val="961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961B81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437661" y="6122376"/>
            <a:ext cx="8255977" cy="369277"/>
          </a:xfrm>
          <a:prstGeom prst="rect">
            <a:avLst/>
          </a:prstGeom>
          <a:solidFill>
            <a:srgbClr val="961B81"/>
          </a:solidFill>
          <a:ln>
            <a:solidFill>
              <a:srgbClr val="961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961B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4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29330" y="1656000"/>
            <a:ext cx="8874000" cy="227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sv-SE" sz="7000" b="1" kern="1200" baseline="0" dirty="0" smtClean="0">
                <a:solidFill>
                  <a:schemeClr val="bg1"/>
                </a:solidFill>
                <a:latin typeface="BentonSans Bold"/>
                <a:ea typeface="+mn-ea"/>
                <a:cs typeface="BentonSans Bold"/>
              </a:defRPr>
            </a:lvl1pPr>
          </a:lstStyle>
          <a:p>
            <a:r>
              <a:rPr lang="sv-SE" dirty="0"/>
              <a:t>INSERT </a:t>
            </a:r>
            <a:br>
              <a:rPr lang="sv-SE" dirty="0"/>
            </a:br>
            <a:r>
              <a:rPr lang="sv-SE" dirty="0"/>
              <a:t>HEADING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30" y="4716000"/>
            <a:ext cx="3717925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000" kern="1200" dirty="0">
                <a:solidFill>
                  <a:schemeClr val="bg1"/>
                </a:solidFill>
                <a:latin typeface="ScalaOT"/>
                <a:ea typeface="+mn-ea"/>
                <a:cs typeface="ScalaOT"/>
              </a:defRPr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date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3942000"/>
            <a:ext cx="5760000" cy="673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3000" kern="1200" baseline="0" dirty="0" smtClean="0">
                <a:solidFill>
                  <a:schemeClr val="bg1"/>
                </a:solidFill>
                <a:latin typeface="BentonSans Regular" panose="02000503000000020004" pitchFamily="50" charset="0"/>
                <a:ea typeface="+mn-ea"/>
                <a:cs typeface="BentonSans Regular" panose="02000503000000020004" pitchFamily="50" charset="0"/>
              </a:defRPr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125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520700" y="474189"/>
            <a:ext cx="5760000" cy="0"/>
          </a:xfrm>
          <a:prstGeom prst="line">
            <a:avLst/>
          </a:prstGeom>
          <a:ln w="9525" cmpd="sng">
            <a:solidFill>
              <a:srgbClr val="7878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_logoB" title="pic_logoB_gray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04000" y="327813"/>
            <a:ext cx="2019300" cy="228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83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72" r:id="rId3"/>
    <p:sldLayoutId id="2147483674" r:id="rId4"/>
    <p:sldLayoutId id="2147483667" r:id="rId5"/>
    <p:sldLayoutId id="2147483687" r:id="rId6"/>
    <p:sldLayoutId id="2147483670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1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520700" y="477482"/>
            <a:ext cx="5760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title="pic_logoB_whit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04000" y="331106"/>
            <a:ext cx="2019300" cy="228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2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66" r:id="rId3"/>
    <p:sldLayoutId id="2147483673" r:id="rId4"/>
    <p:sldLayoutId id="2147483669" r:id="rId5"/>
    <p:sldLayoutId id="2147483688" r:id="rId6"/>
    <p:sldLayoutId id="2147483668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info@studbo.se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9330" y="944880"/>
            <a:ext cx="8874000" cy="2988765"/>
          </a:xfrm>
        </p:spPr>
        <p:txBody>
          <a:bodyPr/>
          <a:lstStyle/>
          <a:p>
            <a:r>
              <a:rPr lang="sv-SE" dirty="0"/>
              <a:t>Studbo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/>
              <a:t>Studentbostad </a:t>
            </a:r>
            <a:r>
              <a:rPr lang="sv-SE" dirty="0"/>
              <a:t>Jönköping</a:t>
            </a:r>
          </a:p>
        </p:txBody>
      </p:sp>
    </p:spTree>
    <p:extLst>
      <p:ext uri="{BB962C8B-B14F-4D97-AF65-F5344CB8AC3E}">
        <p14:creationId xmlns:p14="http://schemas.microsoft.com/office/powerpoint/2010/main" val="394300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ED76-F2CE-4CB0-BEAF-EF1CA124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studbo.se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B46B5-4933-4EED-B5C7-99E2077312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Registrera dig på studbo.se och börja samla poäng!</a:t>
            </a:r>
            <a:endParaRPr lang="sv-SE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10FC-191D-431B-A12C-38ED111A4B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55FD96DD-06B0-48EA-82B9-5641C560103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522000" y="1643627"/>
            <a:ext cx="4050000" cy="23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fungerar Studbo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/>
            <a:r>
              <a:rPr lang="sv-SE" dirty="0"/>
              <a:t>Kostnadsfri registrering.</a:t>
            </a:r>
          </a:p>
          <a:p>
            <a:pPr marL="342900" indent="-342900"/>
            <a:r>
              <a:rPr lang="sv-SE" dirty="0"/>
              <a:t>Ett eget användarkonto.</a:t>
            </a:r>
          </a:p>
          <a:p>
            <a:pPr marL="342900" indent="-342900"/>
            <a:r>
              <a:rPr lang="sv-SE" dirty="0"/>
              <a:t>Poängbaserat kösystem.</a:t>
            </a:r>
          </a:p>
          <a:p>
            <a:pPr marL="342900" indent="-342900"/>
            <a:r>
              <a:rPr lang="sv-SE" dirty="0"/>
              <a:t>Möjlighet att göra intresseanmälan på de studentbostäder som publiceras på Studbo av de lokala </a:t>
            </a:r>
            <a:r>
              <a:rPr lang="sv-SE"/>
              <a:t>bostadsbolagen.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14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0349-36CB-4B84-9E61-A1F7E814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30E13-DEF9-4576-9042-554415C77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/>
            <a:r>
              <a:rPr lang="sv-SE" dirty="0"/>
              <a:t>Tänk brett och gör även intresseanmälan för de bostäder som ligger lite utanför stadskärnan.</a:t>
            </a:r>
          </a:p>
          <a:p>
            <a:pPr marL="342900" indent="-342900"/>
            <a:r>
              <a:rPr lang="sv-SE" dirty="0"/>
              <a:t>Var öppen för olika lösningar.</a:t>
            </a:r>
          </a:p>
          <a:p>
            <a:pPr marL="342900" indent="-342900"/>
            <a:r>
              <a:rPr lang="sv-SE" dirty="0"/>
              <a:t>Tänk på att du eventuellt inte får ditt förstahandsval direkt.</a:t>
            </a:r>
          </a:p>
          <a:p>
            <a:pPr marL="342900" indent="-342900"/>
            <a:r>
              <a:rPr lang="sv-SE" dirty="0"/>
              <a:t>Ta kontakt med de privata hyresvärdar som publicerar sina annonser på Studbo.</a:t>
            </a:r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CF7FF-C076-4220-BE03-548251CE71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7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9BD0-7264-4586-A235-CE8C2D7D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Här hittar du Studbo: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6A5AE-D908-4E91-9682-348E0E371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5200" y="2327962"/>
            <a:ext cx="3106800" cy="3268662"/>
          </a:xfrm>
        </p:spPr>
        <p:txBody>
          <a:bodyPr/>
          <a:lstStyle/>
          <a:p>
            <a:r>
              <a:rPr lang="sv-SE" dirty="0"/>
              <a:t>Jönköping University, Hus A</a:t>
            </a:r>
            <a:br>
              <a:rPr lang="sv-SE" dirty="0"/>
            </a:br>
            <a:r>
              <a:rPr 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info@studbo.se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Besökstider: </a:t>
            </a:r>
          </a:p>
          <a:p>
            <a:r>
              <a:rPr lang="sv-SE" dirty="0"/>
              <a:t>Måndag &amp; Torsdag</a:t>
            </a:r>
            <a:br>
              <a:rPr lang="sv-SE" dirty="0"/>
            </a:br>
            <a:r>
              <a:rPr lang="sv-SE" dirty="0"/>
              <a:t>11:30-12:30</a:t>
            </a:r>
          </a:p>
          <a:p>
            <a:r>
              <a:rPr lang="sv-SE" dirty="0"/>
              <a:t>Jönköping University, Service Center, Hus A</a:t>
            </a:r>
          </a:p>
          <a:p>
            <a:endParaRPr lang="sv-SE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C87C20E-FA52-43A5-8547-ECD41B28E8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9555" r="19555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F5E53-35FB-4646-AA09-993FE31029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037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A8C8-1A7A-4C73-9285-A57B590E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98" y="990185"/>
            <a:ext cx="3959790" cy="553189"/>
          </a:xfrm>
        </p:spPr>
        <p:txBody>
          <a:bodyPr>
            <a:normAutofit/>
          </a:bodyPr>
          <a:lstStyle/>
          <a:p>
            <a:r>
              <a:rPr lang="sv-SE" sz="3200" dirty="0"/>
              <a:t>Viktig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24499-5325-4D17-A646-E9C75FCBE0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400" y="2143354"/>
            <a:ext cx="5760000" cy="31594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Kösystemet är baserat på poäng, du erhåller en poäng per registrerad dag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Kom ihåg att logga in en gång per halvår för att behålla din köplats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Om du tackar JA är du bunden att skriva kontrakt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Svarar du inte på 3 erbjudanden eller tackar nej till 5 blir du spärrad för 6 månader, men fortsätter att samla poäng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4889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5CFC-9854-4B86-B0E5-E17605F3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7" y="1012263"/>
            <a:ext cx="2182196" cy="604397"/>
          </a:xfrm>
        </p:spPr>
        <p:txBody>
          <a:bodyPr>
            <a:normAutofit/>
          </a:bodyPr>
          <a:lstStyle/>
          <a:p>
            <a:r>
              <a:rPr lang="sv-SE" sz="3200" dirty="0"/>
              <a:t>Tänk på: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A8E6B-5204-49FB-B448-5A20AD4262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062" y="2282343"/>
            <a:ext cx="5760000" cy="309357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Att kunna visa upp antagningsbesked eller studieintyg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Att ha aktuella uppgifter på din användarsida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Att uppsägningen av bostad sker skriftligen till hyresvärden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/>
              <a:t>Att uppsägningstiden </a:t>
            </a:r>
            <a:r>
              <a:rPr lang="sv-SE" sz="2000" dirty="0"/>
              <a:t>är 3 månader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0769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65159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JU Colors">
      <a:dk1>
        <a:sysClr val="windowText" lastClr="000000"/>
      </a:dk1>
      <a:lt1>
        <a:sysClr val="window" lastClr="FFFFFF"/>
      </a:lt1>
      <a:dk2>
        <a:srgbClr val="787878"/>
      </a:dk2>
      <a:lt2>
        <a:srgbClr val="E7E6E6"/>
      </a:lt2>
      <a:accent1>
        <a:srgbClr val="FFB500"/>
      </a:accent1>
      <a:accent2>
        <a:srgbClr val="961B81"/>
      </a:accent2>
      <a:accent3>
        <a:srgbClr val="003865"/>
      </a:accent3>
      <a:accent4>
        <a:srgbClr val="EBEBDF"/>
      </a:accent4>
      <a:accent5>
        <a:srgbClr val="009CDE"/>
      </a:accent5>
      <a:accent6>
        <a:srgbClr val="007A33"/>
      </a:accent6>
      <a:hlink>
        <a:srgbClr val="0563C1"/>
      </a:hlink>
      <a:folHlink>
        <a:srgbClr val="954F72"/>
      </a:folHlink>
    </a:clrScheme>
    <a:fontScheme name="JU">
      <a:majorFont>
        <a:latin typeface="BentonSans Bold"/>
        <a:ea typeface=""/>
        <a:cs typeface=""/>
      </a:majorFont>
      <a:minorFont>
        <a:latin typeface="Scala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_20180104" id="{A8A5DA0A-62B6-419C-851A-6AD3303E28AE}" vid="{4CCA4B55-C38F-4E8A-BD67-E7428D10C05B}"/>
    </a:ext>
  </a:extLst>
</a:theme>
</file>

<file path=ppt/theme/theme2.xml><?xml version="1.0" encoding="utf-8"?>
<a:theme xmlns:a="http://schemas.openxmlformats.org/drawingml/2006/main" name="Purple">
  <a:themeElements>
    <a:clrScheme name="JU Colors">
      <a:dk1>
        <a:sysClr val="windowText" lastClr="000000"/>
      </a:dk1>
      <a:lt1>
        <a:sysClr val="window" lastClr="FFFFFF"/>
      </a:lt1>
      <a:dk2>
        <a:srgbClr val="787878"/>
      </a:dk2>
      <a:lt2>
        <a:srgbClr val="E7E6E6"/>
      </a:lt2>
      <a:accent1>
        <a:srgbClr val="FFB500"/>
      </a:accent1>
      <a:accent2>
        <a:srgbClr val="961B81"/>
      </a:accent2>
      <a:accent3>
        <a:srgbClr val="003865"/>
      </a:accent3>
      <a:accent4>
        <a:srgbClr val="EBEBDF"/>
      </a:accent4>
      <a:accent5>
        <a:srgbClr val="009CDE"/>
      </a:accent5>
      <a:accent6>
        <a:srgbClr val="007A33"/>
      </a:accent6>
      <a:hlink>
        <a:srgbClr val="0563C1"/>
      </a:hlink>
      <a:folHlink>
        <a:srgbClr val="954F72"/>
      </a:folHlink>
    </a:clrScheme>
    <a:fontScheme name="JU">
      <a:majorFont>
        <a:latin typeface="BentonSans Bold"/>
        <a:ea typeface=""/>
        <a:cs typeface=""/>
      </a:majorFont>
      <a:minorFont>
        <a:latin typeface="Scala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_20180104" id="{A8A5DA0A-62B6-419C-851A-6AD3303E28AE}" vid="{1D779DEE-3A49-404C-BE0F-5DC0683A1D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JU_Purple</Template>
  <TotalTime>604</TotalTime>
  <Words>217</Words>
  <Application>Microsoft Office PowerPoint</Application>
  <PresentationFormat>Bildspel på skärmen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Arial</vt:lpstr>
      <vt:lpstr>BentonSans Bold</vt:lpstr>
      <vt:lpstr>BentonSans Medium</vt:lpstr>
      <vt:lpstr>BentonSans Regular</vt:lpstr>
      <vt:lpstr>Calibri</vt:lpstr>
      <vt:lpstr>ScalaOT</vt:lpstr>
      <vt:lpstr>White</vt:lpstr>
      <vt:lpstr>Purple</vt:lpstr>
      <vt:lpstr>Studbo</vt:lpstr>
      <vt:lpstr>studbo.se</vt:lpstr>
      <vt:lpstr>Hur fungerar Studbo</vt:lpstr>
      <vt:lpstr>Tips!</vt:lpstr>
      <vt:lpstr>Här hittar du Studbo:</vt:lpstr>
      <vt:lpstr>Viktig Information</vt:lpstr>
      <vt:lpstr>Tänk på:</vt:lpstr>
      <vt:lpstr>PowerPoint-presentation</vt:lpstr>
    </vt:vector>
  </TitlesOfParts>
  <Company>Jönköping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Studbo</dc:title>
  <dc:creator>Karin John</dc:creator>
  <cp:lastModifiedBy>Eniko Bogdan</cp:lastModifiedBy>
  <cp:revision>22</cp:revision>
  <dcterms:created xsi:type="dcterms:W3CDTF">2018-02-07T08:10:40Z</dcterms:created>
  <dcterms:modified xsi:type="dcterms:W3CDTF">2022-04-06T09:36:54Z</dcterms:modified>
</cp:coreProperties>
</file>